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77" r:id="rId4"/>
    <p:sldId id="398" r:id="rId5"/>
    <p:sldId id="400" r:id="rId6"/>
    <p:sldId id="401" r:id="rId7"/>
    <p:sldId id="402" r:id="rId8"/>
    <p:sldId id="403" r:id="rId9"/>
    <p:sldId id="412" r:id="rId10"/>
    <p:sldId id="404" r:id="rId11"/>
    <p:sldId id="413" r:id="rId12"/>
    <p:sldId id="405" r:id="rId13"/>
    <p:sldId id="414" r:id="rId14"/>
    <p:sldId id="406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</p:sldIdLst>
  <p:sldSz cx="12192000" cy="6858000"/>
  <p:notesSz cx="7103745" cy="1023429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8FF1-2C18-4A0E-91AD-C74148E4C1C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AFB9F-9A76-4833-BBFA-BFD914C38B6B}" type="slidenum">
              <a:rPr lang="zh-TW" altLang="en-US" smtClean="0"/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4055" y="635000"/>
            <a:ext cx="10515600" cy="5187315"/>
          </a:xfrm>
        </p:spPr>
        <p:txBody>
          <a:bodyPr>
            <a:noAutofit/>
          </a:bodyPr>
          <a:p>
            <a:pPr marL="0" indent="0"/>
            <a:r>
              <a:rPr lang="en-US" altLang="zh-TW" sz="6600">
                <a:latin typeface="標楷體" panose="03000509000000000000" charset="-120"/>
                <a:ea typeface="標楷體" panose="03000509000000000000" charset="-120"/>
              </a:rPr>
              <a:t>1.</a:t>
            </a:r>
            <a:r>
              <a:rPr lang="zh-TW" altLang="en-US" sz="6600">
                <a:latin typeface="標楷體" panose="03000509000000000000" charset="-120"/>
                <a:ea typeface="標楷體" panose="03000509000000000000" charset="-120"/>
              </a:rPr>
              <a:t>請到留言區報到</a:t>
            </a:r>
            <a:br>
              <a:rPr lang="zh-TW" altLang="en-US" sz="6600">
                <a:latin typeface="標楷體" panose="03000509000000000000" charset="-120"/>
                <a:ea typeface="標楷體" panose="03000509000000000000" charset="-120"/>
              </a:rPr>
            </a:br>
            <a:r>
              <a:rPr lang="en-US" altLang="zh-TW" sz="6600">
                <a:latin typeface="標楷體" panose="03000509000000000000" charset="-120"/>
                <a:ea typeface="標楷體" panose="03000509000000000000" charset="-120"/>
              </a:rPr>
              <a:t>	(</a:t>
            </a:r>
            <a:r>
              <a:rPr lang="zh-TW" altLang="en-US" sz="6600">
                <a:latin typeface="標楷體" panose="03000509000000000000" charset="-120"/>
                <a:ea typeface="標楷體" panose="03000509000000000000" charset="-120"/>
              </a:rPr>
              <a:t>例：</a:t>
            </a:r>
            <a:r>
              <a:rPr lang="en-US" altLang="zh-TW" sz="6600">
                <a:latin typeface="標楷體" panose="03000509000000000000" charset="-120"/>
                <a:ea typeface="標楷體" panose="03000509000000000000" charset="-120"/>
              </a:rPr>
              <a:t>50603</a:t>
            </a:r>
            <a:r>
              <a:rPr lang="zh-TW" altLang="en-US" sz="6600">
                <a:latin typeface="標楷體" panose="03000509000000000000" charset="-120"/>
                <a:ea typeface="標楷體" panose="03000509000000000000" charset="-120"/>
              </a:rPr>
              <a:t>駱沛玲到</a:t>
            </a:r>
            <a:r>
              <a:rPr lang="en-US" altLang="zh-TW" sz="6600">
                <a:latin typeface="標楷體" panose="03000509000000000000" charset="-120"/>
                <a:ea typeface="標楷體" panose="03000509000000000000" charset="-120"/>
              </a:rPr>
              <a:t>)</a:t>
            </a:r>
            <a:br>
              <a:rPr lang="en-US" altLang="zh-TW" sz="6600">
                <a:latin typeface="標楷體" panose="03000509000000000000" charset="-120"/>
                <a:ea typeface="標楷體" panose="03000509000000000000" charset="-120"/>
              </a:rPr>
            </a:br>
            <a:r>
              <a:rPr lang="en-US" altLang="zh-TW" sz="6600">
                <a:latin typeface="標楷體" panose="03000509000000000000" charset="-120"/>
                <a:ea typeface="標楷體" panose="03000509000000000000" charset="-120"/>
              </a:rPr>
              <a:t>2.</a:t>
            </a:r>
            <a:r>
              <a:rPr lang="zh-TW" altLang="en-US" sz="6600">
                <a:latin typeface="標楷體" panose="03000509000000000000" charset="-120"/>
                <a:ea typeface="標楷體" panose="03000509000000000000" charset="-120"/>
              </a:rPr>
              <a:t>準備國課、國</a:t>
            </a:r>
            <a:r>
              <a:rPr lang="zh-TW" altLang="en-US" sz="6600">
                <a:latin typeface="標楷體" panose="03000509000000000000" charset="-120"/>
                <a:ea typeface="標楷體" panose="03000509000000000000" charset="-120"/>
              </a:rPr>
              <a:t>習、文具</a:t>
            </a:r>
            <a:br>
              <a:rPr lang="zh-TW" altLang="en-US" sz="66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66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交涉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互相協商，以解決問題。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干涉</a:t>
            </a: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干涉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干預。</a:t>
            </a: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涉及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涉及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牽涉、關連到。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稀鬆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稀鬆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不陌生、不特別的。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稀薄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稀薄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稀少淡薄。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趨勢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十四、湖濱</a:t>
            </a:r>
            <a:r>
              <a:rPr lang="zh-TW" altLang="en-US" sz="7200">
                <a:solidFill>
                  <a:schemeClr val="tx1"/>
                </a:solidFill>
                <a:latin typeface="標楷體" panose="03000509000000000000" charset="-120"/>
                <a:ea typeface="標楷體" panose="03000509000000000000" charset="-120"/>
              </a:rPr>
              <a:t>散</a:t>
            </a: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記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趨勢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情況演變的趨向。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皺褶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皺褶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物體因壓縮而顯出的褶紋。</a:t>
            </a: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粗俗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粗俗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粗鄙庸俗。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迴盪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迴盪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迴旋漂浮。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回轉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回轉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返回。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8210"/>
          </a:xfrm>
        </p:spPr>
        <p:txBody>
          <a:bodyPr anchor="t" anchorCtr="0">
            <a:normAutofit/>
          </a:bodyPr>
          <a:p>
            <a: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  <a:t>交涉</a:t>
            </a: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br>
              <a:rPr lang="zh-TW" altLang="en-US" sz="7200">
                <a:latin typeface="標楷體" panose="03000509000000000000" charset="-120"/>
                <a:ea typeface="標楷體" panose="03000509000000000000" charset="-120"/>
              </a:rPr>
            </a:br>
            <a:endParaRPr lang="zh-TW" altLang="en-US" sz="7200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WPS Presentation</Application>
  <PresentationFormat>宽屏</PresentationFormat>
  <Paragraphs>44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Arial</vt:lpstr>
      <vt:lpstr>新細明體</vt:lpstr>
      <vt:lpstr>Wingdings</vt:lpstr>
      <vt:lpstr>標楷體</vt:lpstr>
      <vt:lpstr>Microsoft YaHei</vt:lpstr>
      <vt:lpstr>SimSun</vt:lpstr>
      <vt:lpstr>Arial Unicode MS</vt:lpstr>
      <vt:lpstr>新細明體</vt:lpstr>
      <vt:lpstr>Calibri Light</vt:lpstr>
      <vt:lpstr>Calibri</vt:lpstr>
      <vt:lpstr>Office 主题</vt:lpstr>
      <vt:lpstr>1.請到留言區報到 	(例：50603駱沛玲到) 2.準備國習、文具 3.自行標上自然段</vt:lpstr>
      <vt:lpstr>十四、湖濱散記  </vt:lpstr>
      <vt:lpstr>粗俗  </vt:lpstr>
      <vt:lpstr>粗俗  粗鄙庸俗。  </vt:lpstr>
      <vt:lpstr>迴盪    </vt:lpstr>
      <vt:lpstr>迴盪  迴旋漂浮。  </vt:lpstr>
      <vt:lpstr>回轉  </vt:lpstr>
      <vt:lpstr>回轉  返回。  </vt:lpstr>
      <vt:lpstr>交涉  </vt:lpstr>
      <vt:lpstr>交涉  互相協商，以解決問題。  </vt:lpstr>
      <vt:lpstr>干涉</vt:lpstr>
      <vt:lpstr>干涉  干預。</vt:lpstr>
      <vt:lpstr>涉及  </vt:lpstr>
      <vt:lpstr>涉及  牽涉、關連到。  </vt:lpstr>
      <vt:lpstr>稀鬆  </vt:lpstr>
      <vt:lpstr>稀鬆  不陌生、不特別的。  </vt:lpstr>
      <vt:lpstr>稀薄  </vt:lpstr>
      <vt:lpstr>稀薄  稀少淡薄。  </vt:lpstr>
      <vt:lpstr>趨勢    </vt:lpstr>
      <vt:lpstr>趨勢  情況演變的趨向。  </vt:lpstr>
      <vt:lpstr>皺褶  </vt:lpstr>
      <vt:lpstr>皺褶  物體因壓縮而顯出的褶紋。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Linda</dc:creator>
  <cp:lastModifiedBy>Linda</cp:lastModifiedBy>
  <cp:revision>44</cp:revision>
  <dcterms:created xsi:type="dcterms:W3CDTF">2021-05-20T09:29:00Z</dcterms:created>
  <dcterms:modified xsi:type="dcterms:W3CDTF">2021-05-27T05:18:35Z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1028-10.8.0.6003</vt:lpwstr>
  </property>
</Properties>
</file>